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93" r:id="rId29"/>
    <p:sldId id="283" r:id="rId30"/>
    <p:sldId id="284" r:id="rId31"/>
    <p:sldId id="285" r:id="rId32"/>
    <p:sldId id="289" r:id="rId33"/>
    <p:sldId id="290" r:id="rId34"/>
    <p:sldId id="291" r:id="rId35"/>
    <p:sldId id="292" r:id="rId36"/>
    <p:sldId id="286" r:id="rId37"/>
    <p:sldId id="287" r:id="rId38"/>
    <p:sldId id="288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35C4CD-1219-4DBD-9A91-D8C47E79AC33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10CD58-631C-4C41-909F-8F14D0915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u="sng" dirty="0" smtClean="0"/>
              <a:t>Pronoun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001000" cy="27432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600" dirty="0" smtClean="0"/>
              <a:t>a. Word </a:t>
            </a:r>
            <a:r>
              <a:rPr lang="en-US" sz="3600" dirty="0"/>
              <a:t>used in place </a:t>
            </a:r>
            <a:r>
              <a:rPr lang="en-US" sz="3600" dirty="0" smtClean="0"/>
              <a:t>of </a:t>
            </a:r>
            <a:r>
              <a:rPr lang="en-US" sz="3600" dirty="0"/>
              <a:t>one or more nouns </a:t>
            </a:r>
            <a:endParaRPr lang="en-US" sz="3600" dirty="0" smtClean="0"/>
          </a:p>
          <a:p>
            <a:pPr marL="514350" indent="-514350" algn="l"/>
            <a:endParaRPr lang="en-US" sz="3600" dirty="0" smtClean="0"/>
          </a:p>
          <a:p>
            <a:pPr marL="514350" indent="-514350" algn="l"/>
            <a:r>
              <a:rPr lang="en-US" sz="3600" dirty="0" smtClean="0"/>
              <a:t>b. </a:t>
            </a:r>
            <a:r>
              <a:rPr lang="en-US" sz="3600" u="sng" dirty="0" smtClean="0"/>
              <a:t>Function</a:t>
            </a:r>
            <a:r>
              <a:rPr lang="en-US" sz="3600" dirty="0" smtClean="0"/>
              <a:t> (job) is to </a:t>
            </a:r>
            <a:r>
              <a:rPr lang="en-US" sz="3600" u="sng" dirty="0" smtClean="0"/>
              <a:t>replace</a:t>
            </a:r>
            <a:endParaRPr lang="en-US" sz="3600" u="sng" dirty="0"/>
          </a:p>
        </p:txBody>
      </p:sp>
    </p:spTree>
    <p:extLst>
      <p:ext uri="{BB962C8B-B14F-4D97-AF65-F5344CB8AC3E}">
        <p14:creationId xmlns="" xmlns:p14="http://schemas.microsoft.com/office/powerpoint/2010/main" val="239822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3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346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PERSONAL PRONOUNS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Singular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Plural</a:t>
                      </a:r>
                      <a:endParaRPr lang="en-US" sz="2800" u="sng" dirty="0"/>
                    </a:p>
                  </a:txBody>
                  <a:tcPr/>
                </a:tc>
              </a:tr>
              <a:tr h="1134666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First Person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4666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Second Person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you, your,</a:t>
                      </a:r>
                      <a:r>
                        <a:rPr lang="en-US" sz="2400" baseline="0" dirty="0" smtClean="0"/>
                        <a:t> yours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4666"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Third Person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Personal Pronouns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Pronouns must ALWAYS </a:t>
            </a:r>
            <a:r>
              <a:rPr lang="en-US" sz="4800" u="sng" dirty="0" smtClean="0"/>
              <a:t>agree</a:t>
            </a:r>
            <a:r>
              <a:rPr lang="en-US" sz="4800" dirty="0" smtClean="0"/>
              <a:t> with their </a:t>
            </a:r>
            <a:r>
              <a:rPr lang="en-US" sz="4800" u="sng" dirty="0" smtClean="0"/>
              <a:t>antecedents</a:t>
            </a:r>
            <a:r>
              <a:rPr lang="en-US" sz="4800" dirty="0" smtClean="0"/>
              <a:t> in </a:t>
            </a:r>
            <a:r>
              <a:rPr lang="en-US" sz="4800" u="sng" dirty="0" smtClean="0"/>
              <a:t>number</a:t>
            </a:r>
            <a:r>
              <a:rPr lang="en-US" sz="4800" dirty="0" smtClean="0"/>
              <a:t> and </a:t>
            </a:r>
            <a:r>
              <a:rPr lang="en-US" sz="4800" u="sng" dirty="0" smtClean="0"/>
              <a:t>gender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A. If a person wanted to be a doctor, they must obtain a medical degree.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B. A teacher must help their students.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7724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C. A welder must be careful with their tools.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D. If a farmer is not dedicated to their farm, they will probably lose the farm.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E. Every carpenter is cautious about having a nail lodged in their foot.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F. A writer should proofread _____________ work carefully.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126519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G. Writers should proofread ____________ work carefully.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829761"/>
          </a:xfrm>
        </p:spPr>
        <p:txBody>
          <a:bodyPr/>
          <a:lstStyle/>
          <a:p>
            <a:pPr algn="l"/>
            <a:r>
              <a:rPr lang="en-US" dirty="0" smtClean="0"/>
              <a:t>1. Shane’s </a:t>
            </a:r>
            <a:r>
              <a:rPr lang="en-US" dirty="0" err="1" smtClean="0"/>
              <a:t>chapstick</a:t>
            </a:r>
            <a:r>
              <a:rPr lang="en-US" dirty="0" smtClean="0"/>
              <a:t> is missing.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200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2. Jessica and Megan’s lunch table is a bunch of brigands.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3. This desk is Paige’s.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6400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829761"/>
          </a:xfrm>
        </p:spPr>
        <p:txBody>
          <a:bodyPr/>
          <a:lstStyle/>
          <a:p>
            <a:pPr algn="ctr"/>
            <a:r>
              <a:rPr lang="en-US" u="sng" dirty="0" smtClean="0"/>
              <a:t>6. Possessive Pronouns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581400"/>
          </a:xfrm>
        </p:spPr>
        <p:txBody>
          <a:bodyPr>
            <a:normAutofit/>
          </a:bodyPr>
          <a:lstStyle/>
          <a:p>
            <a:pPr marL="514350" indent="-514350" algn="l">
              <a:buAutoNum type="alphaLcPeriod"/>
            </a:pPr>
            <a:r>
              <a:rPr lang="en-US" dirty="0" smtClean="0"/>
              <a:t>Personal pronouns that show </a:t>
            </a:r>
            <a:r>
              <a:rPr lang="en-US" u="sng" dirty="0" smtClean="0"/>
              <a:t>ownership</a:t>
            </a:r>
            <a:r>
              <a:rPr lang="en-US" dirty="0" smtClean="0"/>
              <a:t>.</a:t>
            </a:r>
          </a:p>
          <a:p>
            <a:pPr marL="514350" indent="-514350" algn="l"/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smtClean="0"/>
              <a:t>Never have </a:t>
            </a:r>
            <a:r>
              <a:rPr lang="en-US" u="sng" dirty="0" smtClean="0"/>
              <a:t>apostrophes</a:t>
            </a:r>
            <a:r>
              <a:rPr lang="en-US" dirty="0" smtClean="0"/>
              <a:t>.</a:t>
            </a:r>
          </a:p>
          <a:p>
            <a:pPr marL="514350" indent="-514350" algn="l"/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smtClean="0"/>
              <a:t>Circle the fourteen possessive pronouns on your personal pronoun chart.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d. Circle the possessive pronouns.</a:t>
            </a:r>
            <a:endParaRPr lang="en-US" sz="4400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352800"/>
          </a:xfrm>
        </p:spPr>
        <p:txBody>
          <a:bodyPr/>
          <a:lstStyle/>
          <a:p>
            <a:pPr marL="571500" indent="-571500" algn="l">
              <a:buAutoNum type="romanLcPeriod"/>
            </a:pPr>
            <a:r>
              <a:rPr lang="en-US" dirty="0" smtClean="0"/>
              <a:t>We worked hard on our experiment.</a:t>
            </a:r>
          </a:p>
          <a:p>
            <a:pPr marL="571500" indent="-571500" algn="l">
              <a:buAutoNum type="romanLcPeriod"/>
            </a:pPr>
            <a:endParaRPr lang="en-US" dirty="0" smtClean="0"/>
          </a:p>
          <a:p>
            <a:pPr marL="571500" indent="-571500" algn="l">
              <a:buAutoNum type="romanLcPeriod"/>
            </a:pPr>
            <a:r>
              <a:rPr lang="en-US" dirty="0" smtClean="0"/>
              <a:t>Montana’s sister helped with her research.</a:t>
            </a:r>
          </a:p>
          <a:p>
            <a:pPr marL="571500" indent="-571500" algn="l">
              <a:buAutoNum type="romanLcPeriod"/>
            </a:pPr>
            <a:endParaRPr lang="en-US" dirty="0" smtClean="0"/>
          </a:p>
          <a:p>
            <a:pPr marL="571500" indent="-571500" algn="l">
              <a:buAutoNum type="romanLcPeriod"/>
            </a:pPr>
            <a:r>
              <a:rPr lang="en-US" dirty="0" smtClean="0"/>
              <a:t>I added up and analyzed all my data.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3592111"/>
          </a:xfrm>
        </p:spPr>
        <p:txBody>
          <a:bodyPr/>
          <a:lstStyle/>
          <a:p>
            <a:pPr algn="l"/>
            <a:r>
              <a:rPr lang="en-US" sz="3600" dirty="0" smtClean="0"/>
              <a:t>iv. Several of our fellow students congratulated us on the project.</a:t>
            </a:r>
          </a:p>
          <a:p>
            <a:pPr algn="l"/>
            <a:endParaRPr lang="en-US" dirty="0" smtClean="0"/>
          </a:p>
          <a:p>
            <a:pPr algn="l"/>
            <a:r>
              <a:rPr lang="en-US" sz="3600" dirty="0" smtClean="0"/>
              <a:t>v. Montana was grateful for her sister’s help on the project.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2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82266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REFLEXIVE/INTENSIVE PRONOUNS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Singular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Plural</a:t>
                      </a:r>
                      <a:endParaRPr lang="en-US" u="sng" dirty="0"/>
                    </a:p>
                  </a:txBody>
                  <a:tcPr/>
                </a:tc>
              </a:tr>
              <a:tr h="98226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First Person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226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Second Person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2266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Third Person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7. Reflexive/Intensive Pronouns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/>
          <a:lstStyle/>
          <a:p>
            <a:pPr algn="l"/>
            <a:r>
              <a:rPr lang="en-US" u="sng" dirty="0" smtClean="0"/>
              <a:t>a. Reflexive Pronoun</a:t>
            </a:r>
            <a:r>
              <a:rPr lang="en-US" b="0" dirty="0" smtClean="0">
                <a:effectLst/>
              </a:rPr>
              <a:t> </a:t>
            </a:r>
            <a:r>
              <a:rPr lang="en-US" sz="3600" b="0" dirty="0" smtClean="0">
                <a:effectLst/>
              </a:rPr>
              <a:t>- directs the action of the verb back to the subject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35814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lphaLcPeriod"/>
            </a:pPr>
            <a:r>
              <a:rPr lang="en-US" dirty="0" smtClean="0"/>
              <a:t>Always refers to the sentence subject, therefore its </a:t>
            </a:r>
            <a:r>
              <a:rPr lang="en-US" u="sng" dirty="0" smtClean="0"/>
              <a:t>antecedent</a:t>
            </a:r>
            <a:r>
              <a:rPr lang="en-US" dirty="0" smtClean="0"/>
              <a:t> is </a:t>
            </a:r>
            <a:r>
              <a:rPr lang="en-US" u="sng" dirty="0" smtClean="0"/>
              <a:t>always</a:t>
            </a:r>
            <a:r>
              <a:rPr lang="en-US" dirty="0" smtClean="0"/>
              <a:t> the sentence subject.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b. Ex:  Adam enjoyed himself at the party.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>
                <a:solidFill>
                  <a:schemeClr val="bg1"/>
                </a:solidFill>
              </a:rPr>
              <a:t>c. Ex:  The team members prided themselves on their win.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algn="l"/>
            <a:r>
              <a:rPr lang="en-US" dirty="0" smtClean="0"/>
              <a:t>b. After Autumn borrowed the book, she lost it.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Ask Jordan if he has done his homework.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91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b. </a:t>
            </a:r>
            <a:r>
              <a:rPr lang="en-US" u="sng" dirty="0" smtClean="0"/>
              <a:t>Intensive Pronoun </a:t>
            </a:r>
            <a:r>
              <a:rPr lang="en-US" sz="4000" b="0" dirty="0" smtClean="0"/>
              <a:t>– emphasizes a noun or another pronoun in the sentence</a:t>
            </a: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3200400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dirty="0" smtClean="0"/>
              <a:t>The sentence will </a:t>
            </a:r>
            <a:r>
              <a:rPr lang="en-US" u="sng" dirty="0" smtClean="0"/>
              <a:t>survive</a:t>
            </a:r>
            <a:r>
              <a:rPr lang="en-US" dirty="0" smtClean="0"/>
              <a:t> if you remove the intensive pronoun.</a:t>
            </a:r>
          </a:p>
          <a:p>
            <a:pPr marL="514350" indent="-514350" algn="l">
              <a:buAutoNum type="alphaLcPeriod"/>
            </a:pP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smtClean="0"/>
              <a:t>Ex:  I myself cooked that delicious dinner.</a:t>
            </a:r>
          </a:p>
          <a:p>
            <a:pPr marL="514350" indent="-514350" algn="l">
              <a:buAutoNum type="alphaLcPeriod"/>
            </a:pP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Ex:  Did you redecorate the room yourself?</a:t>
            </a:r>
          </a:p>
          <a:p>
            <a:pPr marL="514350" indent="-514350" algn="l"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8. </a:t>
            </a:r>
            <a:r>
              <a:rPr lang="en-US" u="sng" dirty="0" smtClean="0"/>
              <a:t>Demonstrative Pronoun</a:t>
            </a:r>
            <a:r>
              <a:rPr lang="en-US" sz="3600" b="0" dirty="0" smtClean="0"/>
              <a:t> – points out a specific person, place, thing, or idea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971800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dirty="0" smtClean="0"/>
              <a:t>this, that, these, those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Which refer to singular nouns?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Plural nouns?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Things that are far away?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Things that are close by?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4114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f</a:t>
            </a:r>
            <a:r>
              <a:rPr lang="en-US" sz="3600" b="0" dirty="0" smtClean="0">
                <a:effectLst/>
              </a:rPr>
              <a:t>. Ex:  This is the book I told you about.</a:t>
            </a:r>
            <a:br>
              <a:rPr lang="en-US" sz="3600" b="0" dirty="0" smtClean="0">
                <a:effectLst/>
              </a:rPr>
            </a:br>
            <a:r>
              <a:rPr lang="en-US" sz="3600" b="0" dirty="0" smtClean="0">
                <a:effectLst/>
              </a:rPr>
              <a:t/>
            </a:r>
            <a:br>
              <a:rPr lang="en-US" sz="3600" b="0" dirty="0" smtClean="0">
                <a:effectLst/>
              </a:rPr>
            </a:br>
            <a:r>
              <a:rPr lang="en-US" sz="3600" b="0" dirty="0" smtClean="0">
                <a:effectLst/>
              </a:rPr>
              <a:t>g. Ex:  Are these the new plants you ordered?</a:t>
            </a:r>
            <a:endParaRPr lang="en-US" sz="36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895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h. Demonstrative pronouns are sometimes used as </a:t>
            </a:r>
            <a:r>
              <a:rPr lang="en-US" sz="3600" u="sng" dirty="0" smtClean="0"/>
              <a:t>adjectives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They are then called </a:t>
            </a:r>
            <a:r>
              <a:rPr lang="en-US" sz="3600" u="sng" dirty="0" smtClean="0"/>
              <a:t>demonstrative adjectives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495104"/>
          </a:xfrm>
        </p:spPr>
        <p:txBody>
          <a:bodyPr/>
          <a:lstStyle/>
          <a:p>
            <a:pPr marL="571500" indent="-571500" algn="l">
              <a:buAutoNum type="romanLcPeriod"/>
            </a:pPr>
            <a:r>
              <a:rPr lang="en-US" dirty="0" smtClean="0"/>
              <a:t>Ex:  Those shoes are very sturdy.</a:t>
            </a:r>
          </a:p>
          <a:p>
            <a:pPr marL="571500" indent="-571500" algn="l"/>
            <a:endParaRPr lang="en-US" dirty="0" smtClean="0"/>
          </a:p>
          <a:p>
            <a:pPr marL="571500" indent="-571500" algn="l">
              <a:buAutoNum type="romanLcPeriod"/>
            </a:pPr>
            <a:r>
              <a:rPr lang="en-US" dirty="0" smtClean="0"/>
              <a:t>Ex:  I love these kittens.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Demonstrative Pronoun or Adjective?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00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smtClean="0"/>
              <a:t>1. Those classes visited the botanical gardens.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2. Everyone enjoyed this week’s trip.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3. Those are particularly lovely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Demonstrative Pronoun or Adjective?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743200"/>
          </a:xfrm>
        </p:spPr>
        <p:txBody>
          <a:bodyPr/>
          <a:lstStyle/>
          <a:p>
            <a:pPr algn="l"/>
            <a:r>
              <a:rPr lang="en-US" dirty="0" smtClean="0"/>
              <a:t>4. Have you seen these before?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5. This path leads to the greenhouse.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371600"/>
          </a:xfrm>
        </p:spPr>
        <p:txBody>
          <a:bodyPr/>
          <a:lstStyle/>
          <a:p>
            <a:pPr algn="ctr"/>
            <a:r>
              <a:rPr lang="en-US" u="sng" dirty="0" smtClean="0"/>
              <a:t>9. Interrogative Pronoun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Introduces a </a:t>
            </a:r>
            <a:r>
              <a:rPr lang="en-US" sz="4000" u="sng" dirty="0" smtClean="0"/>
              <a:t>question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/>
          <a:lstStyle/>
          <a:p>
            <a:pPr algn="ctr"/>
            <a:r>
              <a:rPr lang="en-US" dirty="0" smtClean="0"/>
              <a:t>Interrogative Pronouns</a:t>
            </a:r>
            <a:br>
              <a:rPr lang="en-US" dirty="0" smtClean="0"/>
            </a:br>
            <a:r>
              <a:rPr lang="en-US" sz="3600" dirty="0" smtClean="0"/>
              <a:t>what, which, who, whom, whose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25579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NOT</a:t>
            </a:r>
            <a:r>
              <a:rPr lang="en-US" sz="4000" dirty="0" smtClean="0"/>
              <a:t> interrogative pronouns:</a:t>
            </a:r>
          </a:p>
          <a:p>
            <a:pPr algn="ctr"/>
            <a:r>
              <a:rPr lang="en-US" sz="4000" dirty="0" smtClean="0"/>
              <a:t>when, why, where, how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295399"/>
          </a:xfrm>
        </p:spPr>
        <p:txBody>
          <a:bodyPr/>
          <a:lstStyle/>
          <a:p>
            <a:pPr algn="ctr"/>
            <a:r>
              <a:rPr lang="en-US" dirty="0" smtClean="0"/>
              <a:t>So, the 5W’s and 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Are NOT all interrogative 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/>
          <a:lstStyle/>
          <a:p>
            <a:pPr algn="l"/>
            <a:r>
              <a:rPr lang="en-US" dirty="0" smtClean="0"/>
              <a:t>c. What is the best pizza to order in town?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46193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d. Who wrote “The Cask of Amontillado?”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2. </a:t>
            </a:r>
            <a:r>
              <a:rPr lang="en-US" u="sng" dirty="0" smtClean="0"/>
              <a:t>Antecedent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543800" cy="43434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W</a:t>
            </a:r>
            <a:r>
              <a:rPr lang="en-US" sz="3200" dirty="0" smtClean="0"/>
              <a:t>ord </a:t>
            </a:r>
            <a:r>
              <a:rPr lang="en-US" sz="3200" dirty="0"/>
              <a:t>that a pronoun stands for or refers </a:t>
            </a:r>
            <a:r>
              <a:rPr lang="en-US" sz="3200" dirty="0" smtClean="0"/>
              <a:t>to</a:t>
            </a:r>
          </a:p>
          <a:p>
            <a:pPr algn="l"/>
            <a:endParaRPr lang="en-US" sz="3200" dirty="0" smtClean="0"/>
          </a:p>
          <a:p>
            <a:pPr marL="514350" indent="-514350" algn="l">
              <a:buAutoNum type="alphaLcPeriod"/>
            </a:pPr>
            <a:r>
              <a:rPr lang="en-US" sz="3200" dirty="0" smtClean="0"/>
              <a:t>Must be a </a:t>
            </a:r>
            <a:r>
              <a:rPr lang="en-US" sz="3200" u="sng" dirty="0" smtClean="0"/>
              <a:t>noun</a:t>
            </a:r>
          </a:p>
          <a:p>
            <a:pPr marL="514350" indent="-514350" algn="l">
              <a:buAutoNum type="alphaLcPeriod"/>
            </a:pPr>
            <a:r>
              <a:rPr lang="en-US" sz="3200" dirty="0" smtClean="0"/>
              <a:t>Ex:  Josh, have  you turned in your report?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8647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914399"/>
          </a:xfrm>
        </p:spPr>
        <p:txBody>
          <a:bodyPr/>
          <a:lstStyle/>
          <a:p>
            <a:pPr algn="ctr"/>
            <a:r>
              <a:rPr lang="en-US" u="sng" dirty="0" smtClean="0"/>
              <a:t>e. Who or whom?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772400" cy="3352800"/>
          </a:xfrm>
        </p:spPr>
        <p:txBody>
          <a:bodyPr/>
          <a:lstStyle/>
          <a:p>
            <a:pPr marL="571500" indent="-571500" algn="l">
              <a:buAutoNum type="romanLcPeriod"/>
            </a:pPr>
            <a:r>
              <a:rPr lang="en-US" dirty="0" smtClean="0"/>
              <a:t>Who is used as a subject; it performs the action of the verb.</a:t>
            </a:r>
          </a:p>
          <a:p>
            <a:pPr marL="571500" indent="-571500" algn="l"/>
            <a:endParaRPr lang="en-US" dirty="0" smtClean="0"/>
          </a:p>
          <a:p>
            <a:pPr marL="571500" indent="-571500" algn="l"/>
            <a:r>
              <a:rPr lang="en-US" dirty="0" smtClean="0"/>
              <a:t>	*HINT:  Replace “who” with “he/she.”</a:t>
            </a:r>
          </a:p>
          <a:p>
            <a:pPr marL="571500" indent="-571500" algn="l"/>
            <a:endParaRPr lang="en-US" dirty="0" smtClean="0"/>
          </a:p>
          <a:p>
            <a:pPr marL="571500" indent="-571500" algn="l"/>
            <a:r>
              <a:rPr lang="en-US" dirty="0" smtClean="0"/>
              <a:t>	*</a:t>
            </a:r>
            <a:r>
              <a:rPr lang="en-US" u="sng" dirty="0" smtClean="0"/>
              <a:t>Who</a:t>
            </a:r>
            <a:r>
              <a:rPr lang="en-US" dirty="0" smtClean="0"/>
              <a:t> (he) wrote “The Cask of Amontillado?”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914399"/>
          </a:xfrm>
        </p:spPr>
        <p:txBody>
          <a:bodyPr/>
          <a:lstStyle/>
          <a:p>
            <a:pPr algn="ctr"/>
            <a:r>
              <a:rPr lang="en-US" u="sng" dirty="0" smtClean="0"/>
              <a:t>e. Who or whom?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pPr algn="l"/>
            <a:r>
              <a:rPr lang="en-US" dirty="0" smtClean="0"/>
              <a:t>ii. Whom is used as an object; it receives the action of the verb. 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*It can also be the object of a preposition which is </a:t>
            </a:r>
            <a:r>
              <a:rPr lang="en-US" u="sng" dirty="0" smtClean="0">
                <a:solidFill>
                  <a:srgbClr val="FF0000"/>
                </a:solidFill>
              </a:rPr>
              <a:t>always</a:t>
            </a:r>
            <a:r>
              <a:rPr lang="en-US" dirty="0" smtClean="0">
                <a:solidFill>
                  <a:srgbClr val="FF0000"/>
                </a:solidFill>
              </a:rPr>
              <a:t> the last word in a prepositional phrase.</a:t>
            </a:r>
          </a:p>
          <a:p>
            <a:pPr algn="l"/>
            <a:r>
              <a:rPr lang="en-US" dirty="0" smtClean="0"/>
              <a:t>*HINT: Replace “whom” with “him/her.”</a:t>
            </a:r>
          </a:p>
          <a:p>
            <a:pPr algn="l"/>
            <a:r>
              <a:rPr lang="en-US" dirty="0" smtClean="0"/>
              <a:t>*With </a:t>
            </a:r>
            <a:r>
              <a:rPr lang="en-US" u="sng" dirty="0" smtClean="0"/>
              <a:t>whom</a:t>
            </a:r>
            <a:r>
              <a:rPr lang="en-US" dirty="0" smtClean="0"/>
              <a:t> is she attending the dance?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29600" cy="17525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Remember how in seventh grade we learned to NEVER end a sentence with a preposition?  Do you remember why?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It’s because according to its definition, a preposition must always be followed by a noun or pronoun which acts as its object of the preposition?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It’s so you don’t say or write dumb sentences like these…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068111"/>
          </a:xfrm>
        </p:spPr>
        <p:txBody>
          <a:bodyPr/>
          <a:lstStyle/>
          <a:p>
            <a:pPr algn="l"/>
            <a:r>
              <a:rPr lang="en-US" dirty="0" smtClean="0"/>
              <a:t>Who are you going </a:t>
            </a:r>
            <a:r>
              <a:rPr lang="en-US" u="sng" dirty="0" smtClean="0"/>
              <a:t>with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/>
              <a:t>Who are you sending that </a:t>
            </a:r>
            <a:r>
              <a:rPr lang="en-US" u="sng" dirty="0" smtClean="0"/>
              <a:t>to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/>
              <a:t>Where does she live </a:t>
            </a:r>
            <a:r>
              <a:rPr lang="en-US" u="sng" dirty="0" smtClean="0"/>
              <a:t>at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 “whom” to rearrange these dumb-dumb sentences into ones that make you sound smarter: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2971799"/>
          </a:xfrm>
        </p:spPr>
        <p:txBody>
          <a:bodyPr/>
          <a:lstStyle/>
          <a:p>
            <a:pPr algn="ctr"/>
            <a:r>
              <a:rPr lang="en-US" u="sng" dirty="0" smtClean="0"/>
              <a:t>Instead of:  </a:t>
            </a:r>
          </a:p>
          <a:p>
            <a:pPr algn="ctr"/>
            <a:r>
              <a:rPr lang="en-US" dirty="0" smtClean="0"/>
              <a:t>Who are you going </a:t>
            </a:r>
            <a:r>
              <a:rPr lang="en-US" u="sng" dirty="0" smtClean="0"/>
              <a:t>with</a:t>
            </a:r>
            <a:r>
              <a:rPr lang="en-US" dirty="0" smtClean="0"/>
              <a:t>?</a:t>
            </a:r>
          </a:p>
          <a:p>
            <a:pPr algn="ctr"/>
            <a:r>
              <a:rPr lang="en-US" u="sng" dirty="0" smtClean="0"/>
              <a:t>Try:</a:t>
            </a:r>
          </a:p>
          <a:p>
            <a:pPr algn="ctr"/>
            <a:r>
              <a:rPr lang="en-US" u="sng" dirty="0" smtClean="0"/>
              <a:t>With</a:t>
            </a:r>
            <a:r>
              <a:rPr lang="en-US" dirty="0" smtClean="0"/>
              <a:t> whom are you going?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66799"/>
          </a:xfrm>
        </p:spPr>
        <p:txBody>
          <a:bodyPr/>
          <a:lstStyle/>
          <a:p>
            <a:pPr algn="ctr"/>
            <a:r>
              <a:rPr lang="en-US" dirty="0" smtClean="0"/>
              <a:t>Now you try it.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772400" cy="2743200"/>
          </a:xfrm>
        </p:spPr>
        <p:txBody>
          <a:bodyPr/>
          <a:lstStyle/>
          <a:p>
            <a:pPr algn="ctr"/>
            <a:r>
              <a:rPr lang="en-US" b="1" u="sng" dirty="0" smtClean="0"/>
              <a:t>Instead of:</a:t>
            </a:r>
          </a:p>
          <a:p>
            <a:pPr algn="ctr"/>
            <a:r>
              <a:rPr lang="en-US" dirty="0" smtClean="0"/>
              <a:t>Who are you sending that to?</a:t>
            </a:r>
          </a:p>
          <a:p>
            <a:pPr algn="ctr"/>
            <a:endParaRPr lang="en-US" dirty="0" smtClean="0"/>
          </a:p>
          <a:p>
            <a:pPr algn="ctr"/>
            <a:r>
              <a:rPr lang="en-US" b="1" u="sng" dirty="0" smtClean="0"/>
              <a:t>Try: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iii. Who is hiding behind that curtain?</a:t>
            </a:r>
            <a:br>
              <a:rPr lang="en-US" dirty="0" smtClean="0"/>
            </a:br>
            <a:r>
              <a:rPr lang="en-US" dirty="0" smtClean="0"/>
              <a:t>iv. I gave the money to Lee, who took it to the office.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87479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v</a:t>
            </a:r>
            <a:r>
              <a:rPr lang="en-US" sz="3200" dirty="0" smtClean="0"/>
              <a:t>. Whom do you want to win the Presidential election?</a:t>
            </a:r>
          </a:p>
          <a:p>
            <a:pPr algn="l"/>
            <a:r>
              <a:rPr lang="en-US" sz="3200" dirty="0" smtClean="0"/>
              <a:t>vi. For whom is that gift?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r>
              <a:rPr lang="en-US" u="sng" dirty="0" smtClean="0"/>
              <a:t>Who or Whom?</a:t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err="1" smtClean="0"/>
              <a:t>i</a:t>
            </a:r>
            <a:r>
              <a:rPr lang="en-US" b="0" dirty="0" smtClean="0"/>
              <a:t>. ___________will win the game?</a:t>
            </a:r>
            <a:br>
              <a:rPr lang="en-US" b="0" dirty="0" smtClean="0"/>
            </a:br>
            <a:r>
              <a:rPr lang="en-US" b="0" dirty="0" smtClean="0"/>
              <a:t>ii. __________ will bring the dessert?</a:t>
            </a:r>
            <a:br>
              <a:rPr lang="en-US" b="0" dirty="0" smtClean="0"/>
            </a:br>
            <a:r>
              <a:rPr lang="en-US" b="0" dirty="0" smtClean="0"/>
              <a:t>iii. Mr. Margie was a coach _______________ got results.</a:t>
            </a:r>
            <a:br>
              <a:rPr lang="en-US" b="0" dirty="0" smtClean="0"/>
            </a:br>
            <a:r>
              <a:rPr lang="en-US" b="0" dirty="0" smtClean="0"/>
              <a:t>iv. ___________ have  you told?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Who or Whom?</a:t>
            </a:r>
            <a:br>
              <a:rPr lang="en-US" u="sng" dirty="0" smtClean="0"/>
            </a:br>
            <a:r>
              <a:rPr lang="en-US" b="0" dirty="0" smtClean="0"/>
              <a:t>v. Mr. </a:t>
            </a:r>
            <a:r>
              <a:rPr lang="en-US" b="0" dirty="0" err="1" smtClean="0"/>
              <a:t>Zarger</a:t>
            </a:r>
            <a:r>
              <a:rPr lang="en-US" b="0" dirty="0" smtClean="0"/>
              <a:t> is the one _________ I came to see.</a:t>
            </a:r>
            <a:br>
              <a:rPr lang="en-US" b="0" dirty="0" smtClean="0"/>
            </a:br>
            <a:r>
              <a:rPr lang="en-US" b="0" dirty="0" smtClean="0"/>
              <a:t>vi. _________ is your favorite celebrity?</a:t>
            </a:r>
            <a:br>
              <a:rPr lang="en-US" b="0" dirty="0" smtClean="0"/>
            </a:br>
            <a:r>
              <a:rPr lang="en-US" b="0" dirty="0" smtClean="0"/>
              <a:t>vii. __________ did the teacher choose to distribute folders?</a:t>
            </a:r>
            <a:br>
              <a:rPr lang="en-US" b="0" dirty="0" smtClean="0"/>
            </a:br>
            <a:r>
              <a:rPr lang="en-US" b="0" dirty="0" smtClean="0"/>
              <a:t>viii. A good babysitter must be someone ________ likes children.</a:t>
            </a:r>
            <a:br>
              <a:rPr lang="en-US" b="0" dirty="0" smtClean="0"/>
            </a:br>
            <a:r>
              <a:rPr lang="en-US" b="0" dirty="0" smtClean="0"/>
              <a:t>ix. The job is open to anyone _________ can speak Spanish.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10. </a:t>
            </a:r>
            <a:r>
              <a:rPr lang="en-US" u="sng" dirty="0" smtClean="0"/>
              <a:t>Indefinite Pronoun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/>
          <a:lstStyle/>
          <a:p>
            <a:pPr algn="l"/>
            <a:r>
              <a:rPr lang="en-US" dirty="0" smtClean="0"/>
              <a:t>*does not refer to a </a:t>
            </a:r>
            <a:r>
              <a:rPr lang="en-US" u="sng" dirty="0" smtClean="0"/>
              <a:t>definite</a:t>
            </a:r>
            <a:r>
              <a:rPr lang="en-US" dirty="0" smtClean="0"/>
              <a:t> person, place, thing, or idea</a:t>
            </a:r>
          </a:p>
          <a:p>
            <a:pPr algn="l"/>
            <a:r>
              <a:rPr lang="en-US" dirty="0" smtClean="0"/>
              <a:t>*frequently is used without </a:t>
            </a:r>
            <a:r>
              <a:rPr lang="en-US" u="sng" dirty="0" smtClean="0"/>
              <a:t>antecedents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c. Sometimes the antecedent is not </a:t>
            </a:r>
            <a:r>
              <a:rPr lang="en-US" u="sng" dirty="0" smtClean="0"/>
              <a:t>stated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98593"/>
          </a:xfrm>
        </p:spPr>
        <p:txBody>
          <a:bodyPr/>
          <a:lstStyle/>
          <a:p>
            <a:pPr marL="571500" indent="-571500" algn="l">
              <a:buAutoNum type="romanLcPeriod"/>
            </a:pPr>
            <a:r>
              <a:rPr lang="en-US" dirty="0" smtClean="0"/>
              <a:t>Ex:  It was hot outside today.</a:t>
            </a:r>
          </a:p>
          <a:p>
            <a:pPr marL="571500" indent="-571500" algn="l"/>
            <a:endParaRPr lang="en-US" dirty="0" smtClean="0"/>
          </a:p>
          <a:p>
            <a:pPr algn="l"/>
            <a:r>
              <a:rPr lang="en-US" dirty="0" smtClean="0"/>
              <a:t>ii.  Ex:  It is 1:45.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31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6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 or Plural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anybody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2. anyone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5. everybody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r>
                        <a:rPr lang="en-US" baseline="0" dirty="0" smtClean="0"/>
                        <a:t> everyone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7. everything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8. neither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9. no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r>
                        <a:rPr lang="en-US" baseline="0" dirty="0" smtClean="0"/>
                        <a:t> nobody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11. 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12.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13. somebody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14. someone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15.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>Indefinite Pronouns</a:t>
            </a:r>
            <a:endParaRPr lang="en-US" sz="3200" u="sng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pPr lvl="1"/>
            <a:r>
              <a:rPr lang="en-US" sz="4400" u="sng" dirty="0" smtClean="0"/>
              <a:t>For Example: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b. Both </a:t>
            </a:r>
            <a:r>
              <a:rPr lang="en-US" sz="4400" dirty="0"/>
              <a:t>of the girls forgot their lines</a:t>
            </a:r>
            <a:r>
              <a:rPr lang="en-US" sz="4400" dirty="0" smtClean="0"/>
              <a:t>.</a:t>
            </a:r>
            <a:br>
              <a:rPr lang="en-US" sz="44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C. </a:t>
            </a:r>
            <a:r>
              <a:rPr lang="en-US" sz="4400" dirty="0" smtClean="0"/>
              <a:t>I </a:t>
            </a:r>
            <a:r>
              <a:rPr lang="en-US" sz="4400" dirty="0"/>
              <a:t>would like some of that chow </a:t>
            </a:r>
            <a:r>
              <a:rPr lang="en-US" sz="4400" dirty="0" err="1"/>
              <a:t>mein</a:t>
            </a:r>
            <a:endParaRPr lang="en-US" sz="4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d. Indefinite Pronouns can also be used as </a:t>
            </a:r>
            <a:r>
              <a:rPr lang="en-US" u="sng" dirty="0" smtClean="0"/>
              <a:t>adjectives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 algn="ctr">
              <a:buAutoNum type="romanLcPeriod"/>
            </a:pPr>
            <a:r>
              <a:rPr lang="en-US" u="sng" dirty="0" smtClean="0"/>
              <a:t>Ex</a:t>
            </a:r>
            <a:r>
              <a:rPr lang="en-US" dirty="0" smtClean="0"/>
              <a:t>:  Some people were offended </a:t>
            </a:r>
          </a:p>
          <a:p>
            <a:pPr marL="571500" indent="-571500" algn="ctr"/>
            <a:r>
              <a:rPr lang="en-US" dirty="0" smtClean="0"/>
              <a:t>by that movie.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9761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e. The </a:t>
            </a:r>
            <a:r>
              <a:rPr lang="en-US" sz="3600" u="sng" dirty="0"/>
              <a:t>problem</a:t>
            </a:r>
            <a:r>
              <a:rPr lang="en-US" sz="3600" dirty="0"/>
              <a:t> with indefinite pronouns is that it is difficult to tell whether they are </a:t>
            </a:r>
            <a:r>
              <a:rPr lang="en-US" sz="3600" u="sng" dirty="0"/>
              <a:t>singular</a:t>
            </a:r>
            <a:r>
              <a:rPr lang="en-US" sz="3600" dirty="0"/>
              <a:t> or </a:t>
            </a:r>
            <a:r>
              <a:rPr lang="en-US" sz="3600" u="sng" dirty="0"/>
              <a:t>plural</a:t>
            </a:r>
            <a:r>
              <a:rPr lang="en-US" sz="3600" dirty="0"/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449111"/>
          </a:xfrm>
        </p:spPr>
        <p:txBody>
          <a:bodyPr/>
          <a:lstStyle/>
          <a:p>
            <a:pPr marL="1428750" lvl="2" indent="-514350" algn="l">
              <a:buAutoNum type="romanLcPeriod"/>
            </a:pPr>
            <a:r>
              <a:rPr lang="en-US" sz="2400" dirty="0" smtClean="0"/>
              <a:t>Ex:  Everybody has ________________ favorite team.</a:t>
            </a:r>
          </a:p>
          <a:p>
            <a:pPr marL="1314450" lvl="2" indent="-400050" algn="l"/>
            <a:endParaRPr lang="en-US" sz="1800" dirty="0" smtClean="0"/>
          </a:p>
          <a:p>
            <a:pPr lvl="2" algn="l"/>
            <a:r>
              <a:rPr lang="en-US" sz="2400" dirty="0" smtClean="0"/>
              <a:t>ii. Ex:  Anyone without _____________ money may not go on the trip.</a:t>
            </a:r>
            <a:endParaRPr lang="en-US" sz="18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Pronoun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2819400"/>
          </a:xfrm>
        </p:spPr>
        <p:txBody>
          <a:bodyPr/>
          <a:lstStyle/>
          <a:p>
            <a:pPr algn="ctr"/>
            <a:r>
              <a:rPr lang="en-US" dirty="0" smtClean="0"/>
              <a:t>word that replaces </a:t>
            </a:r>
            <a:endParaRPr lang="en-US" dirty="0" smtClean="0"/>
          </a:p>
          <a:p>
            <a:pPr algn="ctr"/>
            <a:r>
              <a:rPr lang="en-US" dirty="0" smtClean="0"/>
              <a:t>a </a:t>
            </a:r>
            <a:r>
              <a:rPr lang="en-US" dirty="0" smtClean="0"/>
              <a:t>noun or another </a:t>
            </a:r>
            <a:r>
              <a:rPr lang="en-US" dirty="0" smtClean="0"/>
              <a:t>pronoun</a:t>
            </a:r>
          </a:p>
          <a:p>
            <a:pPr algn="ctr"/>
            <a:endParaRPr lang="en-US" dirty="0" smtClean="0"/>
          </a:p>
          <a:p>
            <a:pPr algn="ctr"/>
            <a:r>
              <a:rPr lang="en-US" u="sng" dirty="0" smtClean="0"/>
              <a:t>Examples</a:t>
            </a:r>
            <a:r>
              <a:rPr lang="en-US" dirty="0" smtClean="0"/>
              <a:t>:  he, she, they, it, we, you, this, that, those, these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Relative Pronoun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772400" cy="2590800"/>
          </a:xfrm>
        </p:spPr>
        <p:txBody>
          <a:bodyPr/>
          <a:lstStyle/>
          <a:p>
            <a:pPr algn="ctr"/>
            <a:r>
              <a:rPr lang="en-US" dirty="0" smtClean="0"/>
              <a:t>type of pronoun </a:t>
            </a:r>
            <a:endParaRPr lang="en-US" dirty="0" smtClean="0"/>
          </a:p>
          <a:p>
            <a:pPr algn="ctr"/>
            <a:r>
              <a:rPr lang="en-US" dirty="0" smtClean="0"/>
              <a:t>that </a:t>
            </a:r>
            <a:r>
              <a:rPr lang="en-US" dirty="0" smtClean="0"/>
              <a:t>introduces </a:t>
            </a:r>
            <a:r>
              <a:rPr lang="en-US" u="sng" dirty="0" smtClean="0"/>
              <a:t>a subordinate </a:t>
            </a:r>
            <a:r>
              <a:rPr lang="en-US" u="sng" dirty="0" smtClean="0"/>
              <a:t>clause</a:t>
            </a:r>
          </a:p>
          <a:p>
            <a:pPr algn="ctr"/>
            <a:endParaRPr lang="en-US" u="sng" dirty="0" smtClean="0"/>
          </a:p>
          <a:p>
            <a:pPr algn="ctr"/>
            <a:r>
              <a:rPr lang="en-US" u="sng" dirty="0" smtClean="0"/>
              <a:t>Examples</a:t>
            </a:r>
            <a:r>
              <a:rPr lang="en-US" dirty="0" smtClean="0"/>
              <a:t>:  who</a:t>
            </a:r>
            <a:r>
              <a:rPr lang="en-US" dirty="0" smtClean="0"/>
              <a:t>, whom, whose, which, that</a:t>
            </a:r>
            <a:endParaRPr lang="en-US" u="sng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Subordinate (Dependent) Clause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124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*group </a:t>
            </a:r>
            <a:r>
              <a:rPr lang="en-US" dirty="0" smtClean="0"/>
              <a:t>of words that does </a:t>
            </a:r>
            <a:r>
              <a:rPr lang="en-US" b="1" u="sng" dirty="0" smtClean="0"/>
              <a:t>not</a:t>
            </a:r>
            <a:r>
              <a:rPr lang="en-US" dirty="0" smtClean="0"/>
              <a:t> express a complete thought and cannot stand </a:t>
            </a:r>
            <a:r>
              <a:rPr lang="en-US" dirty="0" smtClean="0"/>
              <a:t>alone.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*must be joined with at least one independent clause to make a sentence and express a complete thought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Can begin with relative pronouns, or other words such as </a:t>
            </a:r>
            <a:r>
              <a:rPr lang="en-US" dirty="0" smtClean="0"/>
              <a:t>“since” </a:t>
            </a:r>
            <a:r>
              <a:rPr lang="en-US" dirty="0" smtClean="0"/>
              <a:t>or </a:t>
            </a:r>
            <a:r>
              <a:rPr lang="en-US" dirty="0" smtClean="0"/>
              <a:t>“if.”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Subordinate Clause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dirty="0" smtClean="0"/>
              <a:t>Since the day we met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If the dress is too long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That the teacher recommended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22098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4125511"/>
          </a:xfrm>
        </p:spPr>
        <p:txBody>
          <a:bodyPr/>
          <a:lstStyle/>
          <a:p>
            <a:pPr marL="514350" indent="-514350" algn="l"/>
            <a:r>
              <a:rPr lang="en-US" dirty="0" smtClean="0"/>
              <a:t>1. We read a book that contained a story about settlers.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2. The settlers, who had written it, described their hardships.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3. The winter, which they knew would be harsh, was fast approaching.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Circle the pronouns and draw arrows to their antecedents.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467600" cy="34290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200" dirty="0" smtClean="0"/>
              <a:t>a. “I want you to study,” Mr. Daley said to the class.</a:t>
            </a:r>
          </a:p>
          <a:p>
            <a:pPr marL="514350" indent="-514350" algn="l"/>
            <a:endParaRPr lang="en-US" sz="3200" dirty="0" smtClean="0"/>
          </a:p>
          <a:p>
            <a:pPr marL="514350" indent="-514350" algn="l"/>
            <a:r>
              <a:rPr lang="en-US" sz="3200" dirty="0" smtClean="0"/>
              <a:t>b. The firefighter carefully adjusted her oxygen mask.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033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c. The children made lunch themselves.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d. Amber and Ashley decided they would get popcorn, but Rachel didn’t want any.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e. Dad said to let him know when Jenna came home.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4383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Pronouns must ALWAYS agree with their antecedents in number and gender.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895600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u="sng" dirty="0" smtClean="0"/>
              <a:t>Agree</a:t>
            </a:r>
            <a:r>
              <a:rPr lang="en-US" dirty="0" smtClean="0"/>
              <a:t> – to go together</a:t>
            </a:r>
          </a:p>
          <a:p>
            <a:pPr marL="514350" indent="-514350" algn="l">
              <a:buAutoNum type="alphaLcPeriod"/>
            </a:pP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u="sng" dirty="0" smtClean="0"/>
              <a:t>Number</a:t>
            </a:r>
            <a:r>
              <a:rPr lang="en-US" dirty="0" smtClean="0"/>
              <a:t> – singular or plural</a:t>
            </a:r>
          </a:p>
          <a:p>
            <a:pPr marL="514350" indent="-514350" algn="l">
              <a:buAutoNum type="alphaLcPeriod"/>
            </a:pP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u="sng" dirty="0" smtClean="0"/>
              <a:t>Gender</a:t>
            </a:r>
            <a:r>
              <a:rPr lang="en-US" dirty="0" smtClean="0"/>
              <a:t> – masculine, feminine, or neuter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4477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d. Ex:  Curtis refuses to eat spinach.  She doesn’t like it.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7772400" cy="2255793"/>
          </a:xfrm>
        </p:spPr>
        <p:txBody>
          <a:bodyPr/>
          <a:lstStyle/>
          <a:p>
            <a:pPr algn="l"/>
            <a:r>
              <a:rPr lang="en-US" sz="3600" dirty="0" smtClean="0"/>
              <a:t>e. Ex:  Jessica always does Jessica’s homework after dinner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5. Personal Pronoun</a:t>
            </a:r>
            <a:r>
              <a:rPr lang="en-US" b="0" dirty="0" smtClean="0"/>
              <a:t> – type of pronoun that refers to: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3276600"/>
          </a:xfrm>
        </p:spPr>
        <p:txBody>
          <a:bodyPr>
            <a:normAutofit/>
          </a:bodyPr>
          <a:lstStyle/>
          <a:p>
            <a:pPr marL="514350" indent="-514350" algn="l">
              <a:buAutoNum type="alphaLcPeriod"/>
            </a:pPr>
            <a:r>
              <a:rPr lang="en-US" sz="3200" dirty="0" smtClean="0"/>
              <a:t>The one speaking:  first person</a:t>
            </a:r>
          </a:p>
          <a:p>
            <a:pPr marL="514350" indent="-514350" algn="l">
              <a:buAutoNum type="alphaLcPeriod"/>
            </a:pPr>
            <a:endParaRPr lang="en-US" sz="3200" dirty="0" smtClean="0"/>
          </a:p>
          <a:p>
            <a:pPr marL="514350" indent="-514350" algn="l">
              <a:buAutoNum type="alphaLcPeriod"/>
            </a:pPr>
            <a:r>
              <a:rPr lang="en-US" sz="3200" dirty="0" smtClean="0"/>
              <a:t>The one spoken to:  second person</a:t>
            </a:r>
          </a:p>
          <a:p>
            <a:pPr marL="514350" indent="-514350" algn="l">
              <a:buAutoNum type="alphaLcPeriod"/>
            </a:pPr>
            <a:endParaRPr lang="en-US" sz="3200" dirty="0" smtClean="0"/>
          </a:p>
          <a:p>
            <a:pPr marL="514350" indent="-514350" algn="l">
              <a:buAutoNum type="alphaLcPeriod"/>
            </a:pPr>
            <a:r>
              <a:rPr lang="en-US" sz="3200" dirty="0" smtClean="0"/>
              <a:t>The one spoken about:  third person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1306</Words>
  <Application>Microsoft Office PowerPoint</Application>
  <PresentationFormat>On-screen Show (4:3)</PresentationFormat>
  <Paragraphs>212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Concourse</vt:lpstr>
      <vt:lpstr>1. Pronoun</vt:lpstr>
      <vt:lpstr>b. After Autumn borrowed the book, she lost it.  c. Ask Jordan if he has done his homework.</vt:lpstr>
      <vt:lpstr>2. Antecedent</vt:lpstr>
      <vt:lpstr>c. Sometimes the antecedent is not stated.</vt:lpstr>
      <vt:lpstr>Circle the pronouns and draw arrows to their antecedents.  </vt:lpstr>
      <vt:lpstr>c. The children made lunch themselves.  d. Amber and Ashley decided they would get popcorn, but Rachel didn’t want any.  e. Dad said to let him know when Jenna came home.</vt:lpstr>
      <vt:lpstr>4. Pronouns must ALWAYS agree with their antecedents in number and gender.</vt:lpstr>
      <vt:lpstr>d. Ex:  Curtis refuses to eat spinach.  She doesn’t like it.</vt:lpstr>
      <vt:lpstr>5. Personal Pronoun – type of pronoun that refers to:</vt:lpstr>
      <vt:lpstr>Personal Pronouns</vt:lpstr>
      <vt:lpstr>Pronouns must ALWAYS agree with their antecedents in number and gender.</vt:lpstr>
      <vt:lpstr>A. If a person wanted to be a doctor, they must obtain a medical degree.  B. A teacher must help their students.</vt:lpstr>
      <vt:lpstr>E. Every carpenter is cautious about having a nail lodged in their foot.  F. A writer should proofread _____________ work carefully.</vt:lpstr>
      <vt:lpstr>1. Shane’s chapstick is missing.</vt:lpstr>
      <vt:lpstr>6. Possessive Pronouns</vt:lpstr>
      <vt:lpstr>d. Circle the possessive pronouns.</vt:lpstr>
      <vt:lpstr>Slide 17</vt:lpstr>
      <vt:lpstr>7. Reflexive/Intensive Pronouns</vt:lpstr>
      <vt:lpstr>a. Reflexive Pronoun - directs the action of the verb back to the subject</vt:lpstr>
      <vt:lpstr>b. Intensive Pronoun – emphasizes a noun or another pronoun in the sentence</vt:lpstr>
      <vt:lpstr>8. Demonstrative Pronoun – points out a specific person, place, thing, or idea</vt:lpstr>
      <vt:lpstr>f. Ex:  This is the book I told you about.  g. Ex:  Are these the new plants you ordered?</vt:lpstr>
      <vt:lpstr>h. Demonstrative pronouns are sometimes used as adjectives.    They are then called demonstrative adjectives.</vt:lpstr>
      <vt:lpstr>Demonstrative Pronoun or Adjective?</vt:lpstr>
      <vt:lpstr>Demonstrative Pronoun or Adjective?</vt:lpstr>
      <vt:lpstr>9. Interrogative Pronoun</vt:lpstr>
      <vt:lpstr>Interrogative Pronouns what, which, who, whom, whose</vt:lpstr>
      <vt:lpstr>So, the 5W’s and H</vt:lpstr>
      <vt:lpstr>c. What is the best pizza to order in town?</vt:lpstr>
      <vt:lpstr>e. Who or whom?</vt:lpstr>
      <vt:lpstr>e. Who or whom?</vt:lpstr>
      <vt:lpstr>Remember how in seventh grade we learned to NEVER end a sentence with a preposition?  Do you remember why?</vt:lpstr>
      <vt:lpstr>It’s so you don’t say or write dumb sentences like these…</vt:lpstr>
      <vt:lpstr>Use “whom” to rearrange these dumb-dumb sentences into ones that make you sound smarter:</vt:lpstr>
      <vt:lpstr>Now you try it.</vt:lpstr>
      <vt:lpstr>iii. Who is hiding behind that curtain? iv. I gave the money to Lee, who took it to the office.</vt:lpstr>
      <vt:lpstr>Who or Whom?  i. ___________will win the game? ii. __________ will bring the dessert? iii. Mr. Margie was a coach _______________ got results. iv. ___________ have  you told?</vt:lpstr>
      <vt:lpstr>Who or Whom? v. Mr. Zarger is the one _________ I came to see. vi. _________ is your favorite celebrity? vii. __________ did the teacher choose to distribute folders? viii. A good babysitter must be someone ________ likes children. ix. The job is open to anyone _________ can speak Spanish.</vt:lpstr>
      <vt:lpstr>10. Indefinite Pronoun</vt:lpstr>
      <vt:lpstr>Indefinite Pronouns</vt:lpstr>
      <vt:lpstr>For Example: b. Both of the girls forgot their lines.  C. I would like some of that chow mein</vt:lpstr>
      <vt:lpstr>d. Indefinite Pronouns can also be used as adjectives.</vt:lpstr>
      <vt:lpstr>e. The problem with indefinite pronouns is that it is difficult to tell whether they are singular or plural. </vt:lpstr>
      <vt:lpstr>Pronoun</vt:lpstr>
      <vt:lpstr>Relative Pronoun</vt:lpstr>
      <vt:lpstr>Subordinate (Dependent) Clause</vt:lpstr>
      <vt:lpstr>Can begin with relative pronouns, or other words such as “since” or “if.”</vt:lpstr>
      <vt:lpstr>Subordinate Clause Examples</vt:lpstr>
      <vt:lpstr>Slide 49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Pronoun</dc:title>
  <dc:creator>UC</dc:creator>
  <cp:lastModifiedBy>UCASD</cp:lastModifiedBy>
  <cp:revision>23</cp:revision>
  <dcterms:created xsi:type="dcterms:W3CDTF">2012-10-01T16:49:12Z</dcterms:created>
  <dcterms:modified xsi:type="dcterms:W3CDTF">2012-10-23T14:11:59Z</dcterms:modified>
</cp:coreProperties>
</file>