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D643"/>
    <a:srgbClr val="A7F670"/>
    <a:srgbClr val="44CE3E"/>
    <a:srgbClr val="FDFFA9"/>
    <a:srgbClr val="F9FF95"/>
    <a:srgbClr val="AA2EC7"/>
    <a:srgbClr val="DA83ED"/>
    <a:srgbClr val="A243C1"/>
    <a:srgbClr val="26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9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EDBB-518C-AF49-9D52-82BAFD72D4E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8901-7400-9B4F-AB9B-D66B8AC89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6.xml"/><Relationship Id="rId18" Type="http://schemas.openxmlformats.org/officeDocument/2006/relationships/slide" Target="slide13.xml"/><Relationship Id="rId3" Type="http://schemas.openxmlformats.org/officeDocument/2006/relationships/slide" Target="slide15.xml"/><Relationship Id="rId21" Type="http://schemas.openxmlformats.org/officeDocument/2006/relationships/slide" Target="slide14.xml"/><Relationship Id="rId7" Type="http://schemas.openxmlformats.org/officeDocument/2006/relationships/slide" Target="slide16.xml"/><Relationship Id="rId12" Type="http://schemas.openxmlformats.org/officeDocument/2006/relationships/slide" Target="slide23.xml"/><Relationship Id="rId17" Type="http://schemas.openxmlformats.org/officeDocument/2006/relationships/slide" Target="slide8.xml"/><Relationship Id="rId2" Type="http://schemas.openxmlformats.org/officeDocument/2006/relationships/slide" Target="slide9.xml"/><Relationship Id="rId16" Type="http://schemas.openxmlformats.org/officeDocument/2006/relationships/slide" Target="slide24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7.xml"/><Relationship Id="rId5" Type="http://schemas.openxmlformats.org/officeDocument/2006/relationships/slide" Target="slide4.xml"/><Relationship Id="rId15" Type="http://schemas.openxmlformats.org/officeDocument/2006/relationships/slide" Target="slide18.xml"/><Relationship Id="rId23" Type="http://schemas.openxmlformats.org/officeDocument/2006/relationships/slide" Target="slide26.xml"/><Relationship Id="rId10" Type="http://schemas.openxmlformats.org/officeDocument/2006/relationships/slide" Target="slide11.xml"/><Relationship Id="rId19" Type="http://schemas.openxmlformats.org/officeDocument/2006/relationships/slide" Target="slide19.xml"/><Relationship Id="rId4" Type="http://schemas.openxmlformats.org/officeDocument/2006/relationships/slide" Target="slide21.xml"/><Relationship Id="rId9" Type="http://schemas.openxmlformats.org/officeDocument/2006/relationships/slide" Target="slide5.xml"/><Relationship Id="rId14" Type="http://schemas.openxmlformats.org/officeDocument/2006/relationships/slide" Target="slide12.xml"/><Relationship Id="rId22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318574"/>
            <a:ext cx="6350000" cy="391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0" y="4230174"/>
            <a:ext cx="406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087" y="481094"/>
            <a:ext cx="8485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In Act 1, Romeo discusses the reasons for his sadness with this cousin of his.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6068" y="4137411"/>
            <a:ext cx="6310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Benvolio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606" y="404119"/>
            <a:ext cx="8542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Mercutio suggests that this queen of the fairies has been visiting Romeo the dreamer.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578" y="3694805"/>
            <a:ext cx="7388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Queen </a:t>
            </a:r>
            <a:r>
              <a:rPr lang="en-US" sz="4800" dirty="0" err="1" smtClean="0">
                <a:latin typeface="Baskerville Old Face"/>
                <a:cs typeface="Baskerville Old Face"/>
                <a:hlinkClick r:id="rId2" action="ppaction://hlinksldjump"/>
              </a:rPr>
              <a:t>Mab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087" y="442607"/>
            <a:ext cx="8523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27087" y="442607"/>
            <a:ext cx="852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Despite encouragement from his friends, Romeo does not want to attend this event.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135" y="3867999"/>
            <a:ext cx="769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The </a:t>
            </a:r>
            <a:r>
              <a:rPr lang="en-US" sz="4800" dirty="0" err="1" smtClean="0">
                <a:latin typeface="Baskerville Old Face"/>
                <a:cs typeface="Baskerville Old Face"/>
                <a:hlinkClick r:id="rId2" action="ppaction://hlinksldjump"/>
              </a:rPr>
              <a:t>Capulets</a:t>
            </a:r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’ party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087" y="423363"/>
            <a:ext cx="85427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When Romeo sees Juliet on her balcony, he uses a metaphor, comparing her to this bright object.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93" y="4214387"/>
            <a:ext cx="7927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The Sun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606" y="384875"/>
            <a:ext cx="8581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/>
          </a:p>
        </p:txBody>
      </p:sp>
      <p:sp>
        <p:nvSpPr>
          <p:cNvPr id="3" name="TextBox 2"/>
          <p:cNvSpPr txBox="1"/>
          <p:nvPr/>
        </p:nvSpPr>
        <p:spPr>
          <a:xfrm>
            <a:off x="288606" y="384875"/>
            <a:ext cx="85812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Although Lady Capulet demands that Romeo pay with his life for the murder of </a:t>
            </a:r>
            <a:r>
              <a:rPr lang="en-US" sz="4800" dirty="0" err="1" smtClean="0">
                <a:latin typeface="Baskerville Old Face"/>
                <a:cs typeface="Baskerville Old Face"/>
              </a:rPr>
              <a:t>Tybalt</a:t>
            </a:r>
            <a:r>
              <a:rPr lang="en-US" sz="4800" dirty="0" smtClean="0">
                <a:latin typeface="Baskerville Old Face"/>
                <a:cs typeface="Baskerville Old Face"/>
              </a:rPr>
              <a:t>, this is the punishment the Prince decides to give Romeo.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414" y="4733968"/>
            <a:ext cx="7773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Banishment / Exile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770" y="519582"/>
            <a:ext cx="8273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“O brawling love, O loving hate…”</a:t>
            </a:r>
            <a:br>
              <a:rPr lang="en-US" sz="4800" dirty="0" smtClean="0">
                <a:latin typeface="Baskerville Old Face"/>
                <a:cs typeface="Baskerville Old Face"/>
              </a:rPr>
            </a:br>
            <a:r>
              <a:rPr lang="en-US" sz="4800" dirty="0" smtClean="0">
                <a:latin typeface="Baskerville Old Face"/>
                <a:cs typeface="Baskerville Old Face"/>
              </a:rPr>
              <a:t>(1. 1. 175)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4424" y="4522287"/>
            <a:ext cx="6984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Oxymoron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47789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askerville Old Face"/>
                <a:cs typeface="Baskerville Old Face"/>
              </a:rPr>
              <a:t>“Love is a smoke made with the fume of sighs…”</a:t>
            </a:r>
            <a:br>
              <a:rPr lang="en-US" sz="4800" dirty="0" smtClean="0">
                <a:latin typeface="Baskerville Old Face"/>
                <a:cs typeface="Baskerville Old Face"/>
              </a:rPr>
            </a:br>
            <a:r>
              <a:rPr lang="en-US" sz="4800" dirty="0" smtClean="0">
                <a:latin typeface="Baskerville Old Face"/>
                <a:cs typeface="Baskerville Old Face"/>
              </a:rPr>
              <a:t>(1. 1. 189)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539" y="4021949"/>
            <a:ext cx="7272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Metaphor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86277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askerville Old Face"/>
                <a:cs typeface="Baskerville Old Face"/>
              </a:rPr>
              <a:t>“My bounty is as boundless as the sea, my love as deep…”</a:t>
            </a:r>
            <a:br>
              <a:rPr lang="en-US" sz="4800" dirty="0" smtClean="0">
                <a:latin typeface="Baskerville Old Face"/>
                <a:cs typeface="Baskerville Old Face"/>
              </a:rPr>
            </a:br>
            <a:r>
              <a:rPr lang="en-US" sz="4800" dirty="0" smtClean="0">
                <a:latin typeface="Baskerville Old Face"/>
                <a:cs typeface="Baskerville Old Face"/>
              </a:rPr>
              <a:t>(2. 2. 133-134)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16" y="4387580"/>
            <a:ext cx="7638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Simile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45"/>
            <a:ext cx="8229600" cy="290058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askerville Old Face"/>
                <a:cs typeface="Baskerville Old Face"/>
              </a:rPr>
              <a:t>“The gray-eyed morn smiles on the frowning night…”</a:t>
            </a:r>
            <a:br>
              <a:rPr lang="en-US" sz="4800" dirty="0" smtClean="0">
                <a:latin typeface="Baskerville Old Face"/>
                <a:cs typeface="Baskerville Old Face"/>
              </a:rPr>
            </a:br>
            <a:r>
              <a:rPr lang="en-US" sz="4800" dirty="0" smtClean="0">
                <a:latin typeface="Baskerville Old Face"/>
                <a:cs typeface="Baskerville Old Face"/>
              </a:rPr>
              <a:t>(2. 3. 1)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16" y="4641264"/>
            <a:ext cx="758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Personification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826"/>
            <a:ext cx="8229600" cy="3189241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askerville Old Face"/>
                <a:cs typeface="Baskerville Old Face"/>
              </a:rPr>
              <a:t>“Therefore do nimble-pinioned doves draw Love, and therefore hath the wind-swift Cupid wings.”</a:t>
            </a:r>
            <a:br>
              <a:rPr lang="en-US" sz="4800" dirty="0" smtClean="0">
                <a:latin typeface="Baskerville Old Face"/>
                <a:cs typeface="Baskerville Old Face"/>
              </a:rPr>
            </a:br>
            <a:r>
              <a:rPr lang="en-US" sz="4800" dirty="0" smtClean="0">
                <a:latin typeface="Baskerville Old Face"/>
                <a:cs typeface="Baskerville Old Face"/>
              </a:rPr>
              <a:t>(2. 5. 7-8)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260" y="4233630"/>
            <a:ext cx="7330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Allusion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144000" cy="69298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Gill Sans Ultra Bold"/>
                          <a:cs typeface="Gill Sans Ultra Bold"/>
                        </a:rPr>
                        <a:t>Who said it?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Ultra Bold"/>
                        <a:cs typeface="Gill Sans Ultra Bold"/>
                      </a:endParaRPr>
                    </a:p>
                  </a:txBody>
                  <a:tcPr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Gill Sans Ultra Bold"/>
                          <a:cs typeface="Gill Sans Ultra Bold"/>
                        </a:rPr>
                        <a:t>O Romeo,  Romeo!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Ultra Bold"/>
                        <a:cs typeface="Gill Sans Ultra Bold"/>
                      </a:endParaRPr>
                    </a:p>
                  </a:txBody>
                  <a:tcPr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43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Gill Sans Ultra Bold"/>
                          <a:cs typeface="Gill Sans Ultra Bold"/>
                        </a:rPr>
                        <a:t>Name</a:t>
                      </a:r>
                      <a:r>
                        <a:rPr lang="en-US" sz="2100" b="0" baseline="0" dirty="0" smtClean="0">
                          <a:solidFill>
                            <a:schemeClr val="tx1"/>
                          </a:solidFill>
                          <a:latin typeface="Gill Sans Ultra Bold"/>
                          <a:cs typeface="Gill Sans Ultra Bold"/>
                        </a:rPr>
                        <a:t> that literary term</a:t>
                      </a:r>
                      <a:endParaRPr lang="en-US" sz="2100" b="0" dirty="0">
                        <a:solidFill>
                          <a:schemeClr val="tx1"/>
                        </a:solidFill>
                        <a:latin typeface="Gill Sans Ultra Bold"/>
                        <a:cs typeface="Gill Sans Ultra Bold"/>
                      </a:endParaRPr>
                    </a:p>
                  </a:txBody>
                  <a:tcP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Gill Sans Ultra Bold"/>
                          <a:cs typeface="Gill Sans Ultra Bold"/>
                        </a:rPr>
                        <a:t>Character</a:t>
                      </a:r>
                      <a:r>
                        <a:rPr lang="en-US" sz="2100" b="0" baseline="0" dirty="0" smtClean="0">
                          <a:solidFill>
                            <a:schemeClr val="tx1"/>
                          </a:solidFill>
                          <a:latin typeface="Gill Sans Ultra Bold"/>
                          <a:cs typeface="Gill Sans Ultra Bold"/>
                        </a:rPr>
                        <a:t> perspectives</a:t>
                      </a:r>
                      <a:endParaRPr lang="en-US" sz="2100" b="0" dirty="0">
                        <a:solidFill>
                          <a:schemeClr val="tx1"/>
                        </a:solidFill>
                        <a:latin typeface="Gill Sans Ultra Bold"/>
                        <a:cs typeface="Gill Sans Ultra Bold"/>
                      </a:endParaRPr>
                    </a:p>
                  </a:txBody>
                  <a:tcPr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E3E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" action="ppaction://hlinkshowjump?jump=nextslide"/>
                        </a:rPr>
                        <a:t>100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2" action="ppaction://hlinksldjump"/>
                        </a:rPr>
                        <a:t>100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8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3" action="ppaction://hlinksldjump"/>
                        </a:rPr>
                        <a:t>100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4" action="ppaction://hlinksldjump"/>
                        </a:rPr>
                        <a:t>100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67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5" action="ppaction://hlinksldjump"/>
                        </a:rPr>
                        <a:t>200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6" action="ppaction://hlinksldjump"/>
                        </a:rPr>
                        <a:t>200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8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7" action="ppaction://hlinksldjump"/>
                        </a:rPr>
                        <a:t>200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8" action="ppaction://hlinksldjump"/>
                        </a:rPr>
                        <a:t>200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67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9" action="ppaction://hlinksldjump"/>
                        </a:rPr>
                        <a:t>300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0" action="ppaction://hlinksldjump"/>
                        </a:rPr>
                        <a:t>300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8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1" action="ppaction://hlinksldjump"/>
                        </a:rPr>
                        <a:t>300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2" action="ppaction://hlinksldjump"/>
                        </a:rPr>
                        <a:t>300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67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3" action="ppaction://hlinksldjump"/>
                        </a:rPr>
                        <a:t>400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4" action="ppaction://hlinksldjump"/>
                        </a:rPr>
                        <a:t>400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8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5" action="ppaction://hlinksldjump"/>
                        </a:rPr>
                        <a:t>400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6" action="ppaction://hlinksldjump"/>
                        </a:rPr>
                        <a:t>400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67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7" action="ppaction://hlinksldjump"/>
                        </a:rPr>
                        <a:t>500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8" action="ppaction://hlinksldjump"/>
                        </a:rPr>
                        <a:t>500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8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9" action="ppaction://hlinksldjump"/>
                        </a:rPr>
                        <a:t>500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20" action="ppaction://hlinksldjump"/>
                        </a:rPr>
                        <a:t>500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67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17" action="ppaction://hlinksldjump"/>
                        </a:rPr>
                        <a:t>600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21" action="ppaction://hlinksldjump"/>
                        </a:rPr>
                        <a:t>600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AA2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8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22" action="ppaction://hlinksldjump"/>
                        </a:rPr>
                        <a:t>600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Jazz LET"/>
                          <a:cs typeface="Jazz LET"/>
                          <a:hlinkClick r:id="rId23" action="ppaction://hlinksldjump"/>
                        </a:rPr>
                        <a:t>600</a:t>
                      </a:r>
                      <a:endParaRPr lang="en-US" sz="3600" dirty="0">
                        <a:latin typeface="Jazz LET"/>
                        <a:cs typeface="Jazz LE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8D6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67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402" y="77937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087" y="558069"/>
            <a:ext cx="8465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“That which we call a rose by any other word would smell as sweet.”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(2. 2. 43-44)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1386" y="4718239"/>
            <a:ext cx="6753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Symbolism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6327" y="481094"/>
            <a:ext cx="8408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askerville Old Face"/>
              <a:cs typeface="Baskerville Old Fac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27" y="0"/>
            <a:ext cx="84080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I thought Juliet would have been better off with Paris than with Romeo, but I want her to be happy. Now that Romeo has killed </a:t>
            </a:r>
            <a:r>
              <a:rPr lang="en-US" sz="4800" dirty="0" err="1" smtClean="0">
                <a:latin typeface="Baskerville Old Face"/>
                <a:cs typeface="Baskerville Old Face"/>
              </a:rPr>
              <a:t>Tybalt</a:t>
            </a:r>
            <a:r>
              <a:rPr lang="en-US" sz="4800" dirty="0" smtClean="0">
                <a:latin typeface="Baskerville Old Face"/>
                <a:cs typeface="Baskerville Old Face"/>
              </a:rPr>
              <a:t>, I am afraid this whole secret marriage was a bad idea.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895" y="5678477"/>
            <a:ext cx="77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Nurse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885" y="0"/>
            <a:ext cx="86389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After Mercutio and </a:t>
            </a:r>
            <a:r>
              <a:rPr lang="en-US" sz="4800" dirty="0" err="1" smtClean="0">
                <a:latin typeface="Baskerville Old Face"/>
                <a:cs typeface="Baskerville Old Face"/>
              </a:rPr>
              <a:t>Tybalt</a:t>
            </a:r>
            <a:r>
              <a:rPr lang="en-US" sz="4800" dirty="0" smtClean="0">
                <a:latin typeface="Baskerville Old Face"/>
                <a:cs typeface="Baskerville Old Face"/>
              </a:rPr>
              <a:t> were killed, I didn’t want Romeo to end up dead too, so I told him to run away. I tried to explain to the Prince that Romeo didn’t start the fight, but I know not everyone believed my story.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731" y="5580694"/>
            <a:ext cx="8023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Benvolio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808" y="0"/>
            <a:ext cx="83888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I don’t know what to be more upset about: the fact that my cousin is dead, or that my husband killed him and has been banished. I don’t want to live without my husband, and I’m not sure what to do next.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808" y="5542207"/>
            <a:ext cx="8388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Juliet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25" y="0"/>
            <a:ext cx="86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askerville Old Face"/>
                <a:cs typeface="Baskerville Old Face"/>
              </a:rPr>
              <a:t>I’m not sure if the marriage of Romeo and Juliet is a good idea, but I hope it ends the violent feud between the </a:t>
            </a:r>
            <a:r>
              <a:rPr lang="en-US" sz="4400" dirty="0" err="1" smtClean="0">
                <a:latin typeface="Baskerville Old Face"/>
                <a:cs typeface="Baskerville Old Face"/>
              </a:rPr>
              <a:t>Capulets</a:t>
            </a:r>
            <a:r>
              <a:rPr lang="en-US" sz="4400" dirty="0" smtClean="0">
                <a:latin typeface="Baskerville Old Face"/>
                <a:cs typeface="Baskerville Old Face"/>
              </a:rPr>
              <a:t> and the </a:t>
            </a:r>
            <a:r>
              <a:rPr lang="en-US" sz="4400" dirty="0" err="1" smtClean="0">
                <a:latin typeface="Baskerville Old Face"/>
                <a:cs typeface="Baskerville Old Face"/>
              </a:rPr>
              <a:t>Montagues</a:t>
            </a:r>
            <a:r>
              <a:rPr lang="en-US" sz="4400" dirty="0" smtClean="0">
                <a:latin typeface="Baskerville Old Face"/>
                <a:cs typeface="Baskerville Old Face"/>
              </a:rPr>
              <a:t>. Although I hope for the best, these young lovers and their extreme emotions make me fear the worst.</a:t>
            </a:r>
            <a:endParaRPr lang="en-US" sz="44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135" y="5215063"/>
            <a:ext cx="7734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Friar Lawrence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25" y="0"/>
            <a:ext cx="86389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I feel like fortune’s fool. I have been banished from Verona – a punishment worse than death since my wife and family are there. My life has completely fallen apart in the last couple days, and I don’t know what to do now…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135" y="5678477"/>
            <a:ext cx="7657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Romeo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885" y="0"/>
            <a:ext cx="86774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I am now dead, and I blame my tragic death entirely on the ridiculous feud between the </a:t>
            </a:r>
            <a:r>
              <a:rPr lang="en-US" sz="4800" dirty="0" err="1" smtClean="0">
                <a:latin typeface="Baskerville Old Face"/>
                <a:cs typeface="Baskerville Old Face"/>
              </a:rPr>
              <a:t>Montagues</a:t>
            </a:r>
            <a:r>
              <a:rPr lang="en-US" sz="4800" dirty="0" smtClean="0">
                <a:latin typeface="Baskerville Old Face"/>
                <a:cs typeface="Baskerville Old Face"/>
              </a:rPr>
              <a:t> and the </a:t>
            </a:r>
            <a:r>
              <a:rPr lang="en-US" sz="4800" dirty="0" err="1" smtClean="0">
                <a:latin typeface="Baskerville Old Face"/>
                <a:cs typeface="Baskerville Old Face"/>
              </a:rPr>
              <a:t>Capulets</a:t>
            </a:r>
            <a:r>
              <a:rPr lang="en-US" sz="4800" dirty="0" smtClean="0">
                <a:latin typeface="Baskerville Old Face"/>
                <a:cs typeface="Baskerville Old Face"/>
              </a:rPr>
              <a:t>. I am not even a member of either family, and their fighting has cost me my life.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895" y="5580694"/>
            <a:ext cx="779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Mercutio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27" y="519582"/>
            <a:ext cx="8446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“But soft! What light through yonder window breaks?” 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(2. 1. 2-3)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578" y="3637073"/>
            <a:ext cx="73883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latin typeface="Baskerville Old Face"/>
                <a:cs typeface="Baskerville Old Face"/>
                <a:hlinkClick r:id="rId2" action="ppaction://hlinksldjump"/>
              </a:rPr>
              <a:t>Romeo</a:t>
            </a:r>
            <a:endParaRPr lang="en-US" sz="46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933" y="654288"/>
            <a:ext cx="77346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“I’ll look to like, if looking liking move.”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(1. 3. 97)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933" y="4041193"/>
            <a:ext cx="7734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Juliet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27" y="519582"/>
            <a:ext cx="8465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“A plague </a:t>
            </a:r>
            <a:r>
              <a:rPr lang="en-US" sz="4800" dirty="0" err="1" smtClean="0">
                <a:latin typeface="Baskerville Old Face"/>
                <a:cs typeface="Baskerville Old Face"/>
              </a:rPr>
              <a:t>o</a:t>
            </a:r>
            <a:r>
              <a:rPr lang="en-US" sz="4800" dirty="0" smtClean="0">
                <a:latin typeface="Baskerville Old Face"/>
                <a:cs typeface="Baskerville Old Face"/>
              </a:rPr>
              <a:t>’ both your houses!”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(3. 1. 90)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174" y="3887242"/>
            <a:ext cx="779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Mercutio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72" y="404119"/>
            <a:ext cx="8023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“What, drawn, and talk of peace! I hate the word, as I hate hell, all </a:t>
            </a:r>
            <a:r>
              <a:rPr lang="en-US" sz="4800" dirty="0" err="1" smtClean="0">
                <a:latin typeface="Baskerville Old Face"/>
                <a:cs typeface="Baskerville Old Face"/>
              </a:rPr>
              <a:t>Montagues</a:t>
            </a:r>
            <a:r>
              <a:rPr lang="en-US" sz="4800" dirty="0" smtClean="0">
                <a:latin typeface="Baskerville Old Face"/>
                <a:cs typeface="Baskerville Old Face"/>
              </a:rPr>
              <a:t>, and thee.”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(1. 1. 68-69)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972" y="4175899"/>
            <a:ext cx="802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Tybalt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568" y="519582"/>
            <a:ext cx="84272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“These violent delights have violent ends…”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(2. 6. 9)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568" y="3771780"/>
            <a:ext cx="842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Friar Lawrence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606" y="442607"/>
            <a:ext cx="85619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“Three civil brawls, bred of an airy word by thee, old Capulet, and Montague, have thrice disturbed the quiet of our streets…”</a:t>
            </a:r>
          </a:p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(1. 1. 88-90)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16" y="4580018"/>
            <a:ext cx="756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Prince (</a:t>
            </a:r>
            <a:r>
              <a:rPr lang="en-US" sz="4800" dirty="0" err="1" smtClean="0">
                <a:latin typeface="Baskerville Old Face"/>
                <a:cs typeface="Baskerville Old Face"/>
                <a:hlinkClick r:id="rId2" action="ppaction://hlinksldjump"/>
              </a:rPr>
              <a:t>Escalus</a:t>
            </a:r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)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66" y="461851"/>
            <a:ext cx="8581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</a:rPr>
              <a:t>When the play begins, Romeo is in love with this girl.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761" y="3637073"/>
            <a:ext cx="519490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Baskerville Old Face"/>
                <a:cs typeface="Baskerville Old Face"/>
                <a:hlinkClick r:id="rId2" action="ppaction://hlinksldjump"/>
              </a:rPr>
              <a:t>Rosaline</a:t>
            </a:r>
            <a:endParaRPr lang="en-US" sz="4800" dirty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677</Words>
  <Application>Microsoft Office PowerPoint</Application>
  <PresentationFormat>On-screen Show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“Love is a smoke made with the fume of sighs…” (1. 1. 189)</vt:lpstr>
      <vt:lpstr>“My bounty is as boundless as the sea, my love as deep…” (2. 2. 133-134)</vt:lpstr>
      <vt:lpstr>“The gray-eyed morn smiles on the frowning night…” (2. 3. 1)</vt:lpstr>
      <vt:lpstr>“Therefore do nimble-pinioned doves draw Love, and therefore hath the wind-swift Cupid wings.” (2. 5. 7-8)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 JEOPARDY!</dc:title>
  <dc:creator>Elizabeth Shulman</dc:creator>
  <cp:lastModifiedBy>UC</cp:lastModifiedBy>
  <cp:revision>31</cp:revision>
  <dcterms:created xsi:type="dcterms:W3CDTF">2012-02-17T02:32:33Z</dcterms:created>
  <dcterms:modified xsi:type="dcterms:W3CDTF">2013-04-04T16:53:18Z</dcterms:modified>
</cp:coreProperties>
</file>